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79" r:id="rId3"/>
    <p:sldId id="257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86" r:id="rId12"/>
    <p:sldId id="288" r:id="rId13"/>
    <p:sldId id="28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5DE89-5219-4FA2-9AB1-E7E669FCA6A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19024-B45F-499D-A2BD-24096BFA8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4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D7BC5F-BBEF-4E23-BA06-97B2B4CE549F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I9KbNSjQxA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 sz="8800" b="1" i="1" u="sng" dirty="0" smtClean="0">
                <a:hlinkClick r:id="rId2"/>
              </a:rPr>
              <a:t>Ultimate Frisbee</a:t>
            </a:r>
            <a:endParaRPr lang="en-US" sz="8800" b="1" i="1" u="sng" dirty="0"/>
          </a:p>
        </p:txBody>
      </p:sp>
      <p:pic>
        <p:nvPicPr>
          <p:cNvPr id="17410" name="Picture 2" descr="http://www.champaignschools.org/central/business/johnson/3rdsp2008/bkendall-dick/Ultimate%20Frisb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359" y="1752600"/>
            <a:ext cx="6788441" cy="478925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</a:t>
            </a:r>
            <a:r>
              <a:rPr lang="en-US" dirty="0" smtClean="0"/>
              <a:t> physical contact is allowed between players. 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Picks and screens </a:t>
            </a:r>
            <a:r>
              <a:rPr lang="en-US" dirty="0" smtClean="0"/>
              <a:t>are also prohibited. 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foul</a:t>
            </a:r>
            <a:r>
              <a:rPr lang="en-US" dirty="0" smtClean="0"/>
              <a:t> occurs when contact is made.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u="sng" dirty="0" smtClean="0"/>
              <a:t>Non-Contact</a:t>
            </a:r>
            <a:endParaRPr lang="en-US" sz="6600" b="1" u="sng" dirty="0"/>
          </a:p>
        </p:txBody>
      </p:sp>
      <p:pic>
        <p:nvPicPr>
          <p:cNvPr id="23554" name="Picture 2" descr="http://www.thenextgreatgeneration.com/wp-content/uploads/2010/11/ultimate-frisb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505200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124200"/>
            <a:ext cx="8229600" cy="3581400"/>
          </a:xfrm>
        </p:spPr>
        <p:txBody>
          <a:bodyPr/>
          <a:lstStyle/>
          <a:p>
            <a:r>
              <a:rPr lang="en-US" dirty="0" smtClean="0"/>
              <a:t>A foul is the result of </a:t>
            </a:r>
            <a:r>
              <a:rPr lang="en-US" dirty="0" smtClean="0">
                <a:solidFill>
                  <a:srgbClr val="FFFF00"/>
                </a:solidFill>
              </a:rPr>
              <a:t>contact between players</a:t>
            </a:r>
            <a:r>
              <a:rPr lang="en-US" dirty="0" smtClean="0"/>
              <a:t>, although incidental contact (not affecting the play) does not constitute a foul. 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When a foul disrupts possession, the </a:t>
            </a:r>
            <a:r>
              <a:rPr lang="en-US" dirty="0" smtClean="0">
                <a:solidFill>
                  <a:srgbClr val="FFFF00"/>
                </a:solidFill>
              </a:rPr>
              <a:t>play resumes </a:t>
            </a:r>
            <a:r>
              <a:rPr lang="en-US" dirty="0" smtClean="0"/>
              <a:t>as if the possession were retained. 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If the player committing the foul </a:t>
            </a:r>
            <a:r>
              <a:rPr lang="en-US" dirty="0" smtClean="0">
                <a:solidFill>
                  <a:srgbClr val="FFFF00"/>
                </a:solidFill>
              </a:rPr>
              <a:t>disagrees</a:t>
            </a:r>
            <a:r>
              <a:rPr lang="en-US" dirty="0" smtClean="0"/>
              <a:t> with the foul call, the disc is returned to the last thrower.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u="sng" dirty="0" smtClean="0"/>
              <a:t>Fouls</a:t>
            </a:r>
            <a:endParaRPr lang="en-US" sz="7200" b="1" u="sng" dirty="0"/>
          </a:p>
        </p:txBody>
      </p:sp>
      <p:pic>
        <p:nvPicPr>
          <p:cNvPr id="24580" name="Picture 4" descr="Ultimate Frisbee Fo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1000"/>
            <a:ext cx="3124200" cy="2668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5029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Players are </a:t>
            </a:r>
            <a:r>
              <a:rPr lang="en-US" dirty="0" smtClean="0">
                <a:solidFill>
                  <a:srgbClr val="FFFF00"/>
                </a:solidFill>
              </a:rPr>
              <a:t>responsible</a:t>
            </a:r>
            <a:r>
              <a:rPr lang="en-US" dirty="0" smtClean="0"/>
              <a:t> for their own foul and line calls.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Players </a:t>
            </a:r>
            <a:r>
              <a:rPr lang="en-US" dirty="0" smtClean="0">
                <a:solidFill>
                  <a:srgbClr val="FFFF00"/>
                </a:solidFill>
              </a:rPr>
              <a:t>resolve</a:t>
            </a:r>
            <a:r>
              <a:rPr lang="en-US" dirty="0" smtClean="0"/>
              <a:t> their own disputes.</a:t>
            </a:r>
          </a:p>
          <a:p>
            <a:pPr>
              <a:buNone/>
            </a:pPr>
            <a:endParaRPr lang="en-US" sz="900" dirty="0" smtClean="0"/>
          </a:p>
          <a:p>
            <a:r>
              <a:rPr lang="en-US" dirty="0" smtClean="0"/>
              <a:t>This creates a spirit of </a:t>
            </a:r>
            <a:r>
              <a:rPr lang="en-US" dirty="0" smtClean="0">
                <a:solidFill>
                  <a:srgbClr val="FFFF00"/>
                </a:solidFill>
              </a:rPr>
              <a:t>honesty and respect </a:t>
            </a:r>
            <a:r>
              <a:rPr lang="en-US" dirty="0" smtClean="0"/>
              <a:t>on the playing field.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It is the duty of the player who committed the foul to </a:t>
            </a:r>
            <a:r>
              <a:rPr lang="en-US" dirty="0" smtClean="0">
                <a:solidFill>
                  <a:srgbClr val="FFFF00"/>
                </a:solidFill>
              </a:rPr>
              <a:t>speak up and admit his infraction. 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Occasionally, </a:t>
            </a:r>
            <a:r>
              <a:rPr lang="en-US" dirty="0" smtClean="0">
                <a:solidFill>
                  <a:srgbClr val="FFFF00"/>
                </a:solidFill>
              </a:rPr>
              <a:t>official observers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smtClean="0"/>
              <a:t>are used to aid players in refereeing, known as observers.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smtClean="0"/>
              <a:t>Self-Refereeing</a:t>
            </a:r>
            <a:endParaRPr lang="en-US" sz="6000" b="1" u="sng" dirty="0"/>
          </a:p>
        </p:txBody>
      </p:sp>
      <p:pic>
        <p:nvPicPr>
          <p:cNvPr id="25606" name="Picture 6" descr="http://farm2.static.flickr.com/1320/1112906838_8bff229a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895600"/>
            <a:ext cx="3810000" cy="3756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Ultimate stresses </a:t>
            </a:r>
            <a:r>
              <a:rPr lang="en-US" dirty="0" smtClean="0">
                <a:solidFill>
                  <a:srgbClr val="FFFF00"/>
                </a:solidFill>
              </a:rPr>
              <a:t>sportsmanship and fair play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Competitive play is encouraged, but never at the expense of respect between players, </a:t>
            </a:r>
            <a:r>
              <a:rPr lang="en-US" dirty="0" smtClean="0">
                <a:solidFill>
                  <a:srgbClr val="FFFF00"/>
                </a:solidFill>
              </a:rPr>
              <a:t>adherence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to the rules</a:t>
            </a:r>
            <a:r>
              <a:rPr lang="en-US" dirty="0" smtClean="0"/>
              <a:t>, and the basic joy of play.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smtClean="0"/>
              <a:t>Spirit of the Game</a:t>
            </a:r>
            <a:endParaRPr lang="en-US" sz="6000" b="1" u="sng" dirty="0"/>
          </a:p>
        </p:txBody>
      </p:sp>
      <p:pic>
        <p:nvPicPr>
          <p:cNvPr id="4" name="Picture 4" descr="http://blogs.adobe.com/spartacusacrobat/welld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81400"/>
            <a:ext cx="417195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1. Ultimate</a:t>
            </a:r>
            <a:r>
              <a:rPr lang="en-US" dirty="0" smtClean="0">
                <a:solidFill>
                  <a:srgbClr val="FFFF00"/>
                </a:solidFill>
              </a:rPr>
              <a:t> is a non-contact sport played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with a 175 gram flying disc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2.</a:t>
            </a:r>
            <a:r>
              <a:rPr lang="en-US" dirty="0" smtClean="0"/>
              <a:t> The object of the game is to </a:t>
            </a:r>
            <a:r>
              <a:rPr lang="en-US" dirty="0" smtClean="0">
                <a:solidFill>
                  <a:srgbClr val="FFFF00"/>
                </a:solidFill>
              </a:rPr>
              <a:t>score points by passing </a:t>
            </a:r>
            <a:r>
              <a:rPr lang="en-US" dirty="0" smtClean="0"/>
              <a:t>the disc to a player in the opposing end zone, similar to an end zone in American football or rugby. </a:t>
            </a:r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3. Players may not run with the disc</a:t>
            </a:r>
            <a:r>
              <a:rPr lang="en-US" dirty="0" smtClean="0"/>
              <a:t>, and may only move one foot while holding the disc (pivoting).</a:t>
            </a:r>
          </a:p>
          <a:p>
            <a:pPr>
              <a:buNone/>
            </a:pPr>
            <a:endParaRPr lang="en-US" sz="900" dirty="0" smtClean="0"/>
          </a:p>
          <a:p>
            <a:r>
              <a:rPr lang="en-US" dirty="0" smtClean="0"/>
              <a:t>While originally called </a:t>
            </a:r>
            <a:r>
              <a:rPr lang="en-US" i="1" dirty="0" smtClean="0"/>
              <a:t>Ultimate Frisbee</a:t>
            </a:r>
            <a:r>
              <a:rPr lang="en-US" dirty="0" smtClean="0"/>
              <a:t>, it is now officially called </a:t>
            </a:r>
            <a:r>
              <a:rPr lang="en-US" i="1" dirty="0" smtClean="0">
                <a:solidFill>
                  <a:srgbClr val="FFFF00"/>
                </a:solidFill>
              </a:rPr>
              <a:t>Ultimate</a:t>
            </a:r>
            <a:r>
              <a:rPr lang="en-US" dirty="0" smtClean="0"/>
              <a:t> because Frisbee is the trademark, for the line of discs made by the Wham-O toy company. </a:t>
            </a:r>
          </a:p>
          <a:p>
            <a:pPr>
              <a:buNone/>
            </a:pPr>
            <a:endParaRPr lang="en-US" sz="900" dirty="0" smtClean="0"/>
          </a:p>
          <a:p>
            <a:r>
              <a:rPr lang="en-US" dirty="0" smtClean="0"/>
              <a:t>In 2008, there were </a:t>
            </a:r>
            <a:r>
              <a:rPr lang="en-US" dirty="0" smtClean="0">
                <a:solidFill>
                  <a:srgbClr val="FFFF00"/>
                </a:solidFill>
              </a:rPr>
              <a:t>4.9 million </a:t>
            </a:r>
            <a:r>
              <a:rPr lang="en-US" dirty="0" smtClean="0"/>
              <a:t>Ultimate players in the US.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5943600" cy="1828800"/>
          </a:xfrm>
        </p:spPr>
        <p:txBody>
          <a:bodyPr>
            <a:normAutofit/>
          </a:bodyPr>
          <a:lstStyle/>
          <a:p>
            <a:r>
              <a:rPr lang="en-US" sz="5400" b="1" u="sng" dirty="0" smtClean="0"/>
              <a:t>What is Ultimate </a:t>
            </a:r>
            <a:br>
              <a:rPr lang="en-US" sz="5400" b="1" u="sng" dirty="0" smtClean="0"/>
            </a:br>
            <a:r>
              <a:rPr lang="en-US" sz="5400" b="1" u="sng" dirty="0" smtClean="0"/>
              <a:t>Frisbee?</a:t>
            </a:r>
            <a:endParaRPr lang="en-US" sz="5400" b="1" u="sng" dirty="0"/>
          </a:p>
        </p:txBody>
      </p:sp>
      <p:pic>
        <p:nvPicPr>
          <p:cNvPr id="30722" name="Picture 2" descr="http://www.istockphoto.com/file_thumbview_approve/3385608/2/istockphoto_3385608-ultimate-frisbee-silhouet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0"/>
            <a:ext cx="2705100" cy="2824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143000"/>
            <a:ext cx="5715000" cy="33528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How did the game start?</a:t>
            </a:r>
            <a:endParaRPr lang="en-US" b="1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900" dirty="0" smtClean="0"/>
          </a:p>
          <a:p>
            <a:r>
              <a:rPr lang="en-US" dirty="0" smtClean="0"/>
              <a:t>In the fall of </a:t>
            </a:r>
            <a:r>
              <a:rPr lang="en-US" dirty="0" smtClean="0">
                <a:solidFill>
                  <a:srgbClr val="FFFF00"/>
                </a:solidFill>
              </a:rPr>
              <a:t>1968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Joel Silver</a:t>
            </a:r>
            <a:r>
              <a:rPr lang="en-US" dirty="0" smtClean="0"/>
              <a:t>, a student at Columbia High School in Maplewood, New Jersey, proposed a school Frisbee team to the student council .</a:t>
            </a:r>
            <a:endParaRPr lang="en-US" sz="9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4724400" cy="1219200"/>
          </a:xfrm>
        </p:spPr>
        <p:txBody>
          <a:bodyPr>
            <a:normAutofit/>
          </a:bodyPr>
          <a:lstStyle/>
          <a:p>
            <a:pPr algn="r"/>
            <a:r>
              <a:rPr lang="en-US" sz="6600" b="1" i="1" u="sng" dirty="0" smtClean="0"/>
              <a:t>History</a:t>
            </a:r>
            <a:endParaRPr lang="en-US" sz="6600" b="1" i="1" u="sng" dirty="0"/>
          </a:p>
        </p:txBody>
      </p:sp>
      <p:pic>
        <p:nvPicPr>
          <p:cNvPr id="16386" name="Picture 2" descr="http://www.totallyultimate.com/wp-content/uploads/2010/12/history-of-ultimate-frisb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755307"/>
            <a:ext cx="3886200" cy="31026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rectangular shape with end zones at each end.</a:t>
            </a:r>
          </a:p>
          <a:p>
            <a:r>
              <a:rPr lang="en-US" dirty="0" smtClean="0"/>
              <a:t> A regulation field </a:t>
            </a:r>
            <a:r>
              <a:rPr lang="en-US" dirty="0" smtClean="0">
                <a:solidFill>
                  <a:srgbClr val="FFFF00"/>
                </a:solidFill>
              </a:rPr>
              <a:t>is 70 x 40 </a:t>
            </a:r>
            <a:r>
              <a:rPr lang="en-US" dirty="0" smtClean="0"/>
              <a:t>with end zones </a:t>
            </a:r>
            <a:r>
              <a:rPr lang="en-US" dirty="0" smtClean="0">
                <a:solidFill>
                  <a:srgbClr val="FFFF00"/>
                </a:solidFill>
              </a:rPr>
              <a:t>25 yards </a:t>
            </a:r>
            <a:r>
              <a:rPr lang="en-US" dirty="0" smtClean="0"/>
              <a:t>deep.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The Field</a:t>
            </a:r>
            <a:endParaRPr lang="en-US" sz="7200" b="1" u="sng" dirty="0"/>
          </a:p>
        </p:txBody>
      </p:sp>
      <p:pic>
        <p:nvPicPr>
          <p:cNvPr id="31746" name="Picture 2" descr="pi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24200"/>
            <a:ext cx="7452008" cy="2971800"/>
          </a:xfrm>
          <a:prstGeom prst="rect">
            <a:avLst/>
          </a:prstGeom>
          <a:noFill/>
        </p:spPr>
      </p:pic>
      <p:sp>
        <p:nvSpPr>
          <p:cNvPr id="5" name="SMARTInkAnnotation0"/>
          <p:cNvSpPr/>
          <p:nvPr/>
        </p:nvSpPr>
        <p:spPr>
          <a:xfrm>
            <a:off x="3366492" y="4500562"/>
            <a:ext cx="53579" cy="17492"/>
          </a:xfrm>
          <a:custGeom>
            <a:avLst/>
            <a:gdLst/>
            <a:ahLst/>
            <a:cxnLst/>
            <a:rect l="0" t="0" r="0" b="0"/>
            <a:pathLst>
              <a:path w="53579" h="17492">
                <a:moveTo>
                  <a:pt x="0" y="0"/>
                </a:moveTo>
                <a:lnTo>
                  <a:pt x="4740" y="4740"/>
                </a:lnTo>
                <a:lnTo>
                  <a:pt x="7129" y="6137"/>
                </a:lnTo>
                <a:lnTo>
                  <a:pt x="9713" y="7068"/>
                </a:lnTo>
                <a:lnTo>
                  <a:pt x="17717" y="8897"/>
                </a:lnTo>
                <a:lnTo>
                  <a:pt x="31419" y="8929"/>
                </a:lnTo>
                <a:lnTo>
                  <a:pt x="32852" y="9921"/>
                </a:lnTo>
                <a:lnTo>
                  <a:pt x="33807" y="11575"/>
                </a:lnTo>
                <a:lnTo>
                  <a:pt x="35607" y="17491"/>
                </a:lnTo>
                <a:lnTo>
                  <a:pt x="35644" y="16622"/>
                </a:lnTo>
                <a:lnTo>
                  <a:pt x="35685" y="13010"/>
                </a:lnTo>
                <a:lnTo>
                  <a:pt x="36689" y="11650"/>
                </a:lnTo>
                <a:lnTo>
                  <a:pt x="38349" y="10743"/>
                </a:lnTo>
                <a:lnTo>
                  <a:pt x="44600" y="8944"/>
                </a:lnTo>
                <a:lnTo>
                  <a:pt x="44616" y="8939"/>
                </a:lnTo>
                <a:lnTo>
                  <a:pt x="5357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1"/>
          <p:cNvSpPr/>
          <p:nvPr/>
        </p:nvSpPr>
        <p:spPr>
          <a:xfrm>
            <a:off x="5491757" y="4330908"/>
            <a:ext cx="35720" cy="35710"/>
          </a:xfrm>
          <a:custGeom>
            <a:avLst/>
            <a:gdLst/>
            <a:ahLst/>
            <a:cxnLst/>
            <a:rect l="0" t="0" r="0" b="0"/>
            <a:pathLst>
              <a:path w="35720" h="35710">
                <a:moveTo>
                  <a:pt x="0" y="26779"/>
                </a:moveTo>
                <a:lnTo>
                  <a:pt x="0" y="18218"/>
                </a:lnTo>
                <a:lnTo>
                  <a:pt x="992" y="18095"/>
                </a:lnTo>
                <a:lnTo>
                  <a:pt x="2646" y="18013"/>
                </a:lnTo>
                <a:lnTo>
                  <a:pt x="4740" y="17958"/>
                </a:lnTo>
                <a:lnTo>
                  <a:pt x="6137" y="16930"/>
                </a:lnTo>
                <a:lnTo>
                  <a:pt x="7068" y="15252"/>
                </a:lnTo>
                <a:lnTo>
                  <a:pt x="7689" y="13141"/>
                </a:lnTo>
                <a:lnTo>
                  <a:pt x="9094" y="11734"/>
                </a:lnTo>
                <a:lnTo>
                  <a:pt x="11024" y="10796"/>
                </a:lnTo>
                <a:lnTo>
                  <a:pt x="16510" y="9291"/>
                </a:lnTo>
                <a:lnTo>
                  <a:pt x="16960" y="8174"/>
                </a:lnTo>
                <a:lnTo>
                  <a:pt x="17259" y="6438"/>
                </a:lnTo>
                <a:lnTo>
                  <a:pt x="17741" y="1264"/>
                </a:lnTo>
                <a:lnTo>
                  <a:pt x="18772" y="839"/>
                </a:lnTo>
                <a:lnTo>
                  <a:pt x="20453" y="556"/>
                </a:lnTo>
                <a:lnTo>
                  <a:pt x="26680" y="0"/>
                </a:lnTo>
                <a:lnTo>
                  <a:pt x="26717" y="989"/>
                </a:lnTo>
                <a:lnTo>
                  <a:pt x="26787" y="9667"/>
                </a:lnTo>
                <a:lnTo>
                  <a:pt x="26789" y="31401"/>
                </a:lnTo>
                <a:lnTo>
                  <a:pt x="27781" y="32837"/>
                </a:lnTo>
                <a:lnTo>
                  <a:pt x="29435" y="33794"/>
                </a:lnTo>
                <a:lnTo>
                  <a:pt x="35719" y="357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2"/>
          <p:cNvSpPr/>
          <p:nvPr/>
        </p:nvSpPr>
        <p:spPr>
          <a:xfrm>
            <a:off x="3420070" y="3562945"/>
            <a:ext cx="17860" cy="98227"/>
          </a:xfrm>
          <a:custGeom>
            <a:avLst/>
            <a:gdLst/>
            <a:ahLst/>
            <a:cxnLst/>
            <a:rect l="0" t="0" r="0" b="0"/>
            <a:pathLst>
              <a:path w="17860" h="98227">
                <a:moveTo>
                  <a:pt x="0" y="0"/>
                </a:moveTo>
                <a:lnTo>
                  <a:pt x="4740" y="4740"/>
                </a:lnTo>
                <a:lnTo>
                  <a:pt x="6137" y="7129"/>
                </a:lnTo>
                <a:lnTo>
                  <a:pt x="7068" y="9713"/>
                </a:lnTo>
                <a:lnTo>
                  <a:pt x="7688" y="12429"/>
                </a:lnTo>
                <a:lnTo>
                  <a:pt x="8102" y="15231"/>
                </a:lnTo>
                <a:lnTo>
                  <a:pt x="8378" y="18091"/>
                </a:lnTo>
                <a:lnTo>
                  <a:pt x="8562" y="20991"/>
                </a:lnTo>
                <a:lnTo>
                  <a:pt x="9676" y="24908"/>
                </a:lnTo>
                <a:lnTo>
                  <a:pt x="11412" y="29504"/>
                </a:lnTo>
                <a:lnTo>
                  <a:pt x="13561" y="34552"/>
                </a:lnTo>
                <a:lnTo>
                  <a:pt x="14993" y="40894"/>
                </a:lnTo>
                <a:lnTo>
                  <a:pt x="15948" y="48098"/>
                </a:lnTo>
                <a:lnTo>
                  <a:pt x="16586" y="55878"/>
                </a:lnTo>
                <a:lnTo>
                  <a:pt x="17010" y="63049"/>
                </a:lnTo>
                <a:lnTo>
                  <a:pt x="17482" y="76308"/>
                </a:lnTo>
                <a:lnTo>
                  <a:pt x="17859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3"/>
          <p:cNvSpPr/>
          <p:nvPr/>
        </p:nvSpPr>
        <p:spPr>
          <a:xfrm>
            <a:off x="3384351" y="4063007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17859" y="0"/>
                </a:moveTo>
                <a:lnTo>
                  <a:pt x="17859" y="12429"/>
                </a:lnTo>
                <a:lnTo>
                  <a:pt x="16867" y="14240"/>
                </a:lnTo>
                <a:lnTo>
                  <a:pt x="15213" y="15446"/>
                </a:lnTo>
                <a:lnTo>
                  <a:pt x="13119" y="16250"/>
                </a:lnTo>
                <a:lnTo>
                  <a:pt x="10730" y="18771"/>
                </a:lnTo>
                <a:lnTo>
                  <a:pt x="8146" y="22437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4"/>
          <p:cNvSpPr/>
          <p:nvPr/>
        </p:nvSpPr>
        <p:spPr>
          <a:xfrm>
            <a:off x="3348632" y="4339828"/>
            <a:ext cx="8931" cy="35720"/>
          </a:xfrm>
          <a:custGeom>
            <a:avLst/>
            <a:gdLst/>
            <a:ahLst/>
            <a:cxnLst/>
            <a:rect l="0" t="0" r="0" b="0"/>
            <a:pathLst>
              <a:path w="8931" h="35720">
                <a:moveTo>
                  <a:pt x="8930" y="0"/>
                </a:moveTo>
                <a:lnTo>
                  <a:pt x="4189" y="9480"/>
                </a:lnTo>
                <a:lnTo>
                  <a:pt x="2793" y="13265"/>
                </a:lnTo>
                <a:lnTo>
                  <a:pt x="1862" y="16781"/>
                </a:lnTo>
                <a:lnTo>
                  <a:pt x="1241" y="20117"/>
                </a:lnTo>
                <a:lnTo>
                  <a:pt x="827" y="23333"/>
                </a:lnTo>
                <a:lnTo>
                  <a:pt x="552" y="26470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5"/>
          <p:cNvSpPr/>
          <p:nvPr/>
        </p:nvSpPr>
        <p:spPr>
          <a:xfrm>
            <a:off x="3268265" y="4947046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6"/>
          <p:cNvSpPr/>
          <p:nvPr/>
        </p:nvSpPr>
        <p:spPr>
          <a:xfrm>
            <a:off x="5411390" y="3598664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464968" y="3946921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8"/>
          <p:cNvSpPr/>
          <p:nvPr/>
        </p:nvSpPr>
        <p:spPr>
          <a:xfrm>
            <a:off x="5464968" y="4018359"/>
            <a:ext cx="8931" cy="35720"/>
          </a:xfrm>
          <a:custGeom>
            <a:avLst/>
            <a:gdLst/>
            <a:ahLst/>
            <a:cxnLst/>
            <a:rect l="0" t="0" r="0" b="0"/>
            <a:pathLst>
              <a:path w="8931" h="35720">
                <a:moveTo>
                  <a:pt x="0" y="0"/>
                </a:moveTo>
                <a:lnTo>
                  <a:pt x="0" y="22123"/>
                </a:lnTo>
                <a:lnTo>
                  <a:pt x="992" y="24670"/>
                </a:lnTo>
                <a:lnTo>
                  <a:pt x="2646" y="27361"/>
                </a:lnTo>
                <a:lnTo>
                  <a:pt x="893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9"/>
          <p:cNvSpPr/>
          <p:nvPr/>
        </p:nvSpPr>
        <p:spPr>
          <a:xfrm>
            <a:off x="5527476" y="4813101"/>
            <a:ext cx="35720" cy="142876"/>
          </a:xfrm>
          <a:custGeom>
            <a:avLst/>
            <a:gdLst/>
            <a:ahLst/>
            <a:cxnLst/>
            <a:rect l="0" t="0" r="0" b="0"/>
            <a:pathLst>
              <a:path w="35720" h="142876">
                <a:moveTo>
                  <a:pt x="0" y="0"/>
                </a:moveTo>
                <a:lnTo>
                  <a:pt x="4740" y="4740"/>
                </a:lnTo>
                <a:lnTo>
                  <a:pt x="7129" y="9114"/>
                </a:lnTo>
                <a:lnTo>
                  <a:pt x="9713" y="15006"/>
                </a:lnTo>
                <a:lnTo>
                  <a:pt x="12429" y="21910"/>
                </a:lnTo>
                <a:lnTo>
                  <a:pt x="14239" y="27505"/>
                </a:lnTo>
                <a:lnTo>
                  <a:pt x="15446" y="32228"/>
                </a:lnTo>
                <a:lnTo>
                  <a:pt x="22123" y="65897"/>
                </a:lnTo>
                <a:lnTo>
                  <a:pt x="23678" y="77666"/>
                </a:lnTo>
                <a:lnTo>
                  <a:pt x="24715" y="89481"/>
                </a:lnTo>
                <a:lnTo>
                  <a:pt x="25406" y="101326"/>
                </a:lnTo>
                <a:lnTo>
                  <a:pt x="26859" y="111207"/>
                </a:lnTo>
                <a:lnTo>
                  <a:pt x="28820" y="119779"/>
                </a:lnTo>
                <a:lnTo>
                  <a:pt x="35719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10"/>
          <p:cNvSpPr/>
          <p:nvPr/>
        </p:nvSpPr>
        <p:spPr>
          <a:xfrm>
            <a:off x="2411015" y="4339828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0" y="0"/>
                </a:move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5562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begin play the ultimate players from each team line up on their end zones and the defense team </a:t>
            </a:r>
            <a:r>
              <a:rPr lang="en-US" b="1" u="sng" dirty="0" smtClean="0">
                <a:solidFill>
                  <a:srgbClr val="FFFF00"/>
                </a:solidFill>
              </a:rPr>
              <a:t>pulls</a:t>
            </a:r>
            <a:r>
              <a:rPr lang="en-US" b="1" u="sng" dirty="0" smtClean="0"/>
              <a:t> </a:t>
            </a:r>
            <a:r>
              <a:rPr lang="en-US" dirty="0" smtClean="0"/>
              <a:t>(throws) the disc to the other team </a:t>
            </a:r>
            <a:r>
              <a:rPr lang="en-US" dirty="0" smtClean="0">
                <a:solidFill>
                  <a:srgbClr val="FFFF00"/>
                </a:solidFill>
              </a:rPr>
              <a:t>as a "</a:t>
            </a:r>
            <a:r>
              <a:rPr lang="en-US" dirty="0" smtClean="0">
                <a:solidFill>
                  <a:srgbClr val="FFFF00"/>
                </a:solidFill>
              </a:rPr>
              <a:t>kick-off“ (called a </a:t>
            </a:r>
            <a:r>
              <a:rPr lang="en-US" b="1" u="sng" dirty="0" smtClean="0">
                <a:solidFill>
                  <a:srgbClr val="FFFF00"/>
                </a:solidFill>
              </a:rPr>
              <a:t>Pull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r>
              <a:rPr lang="en-US" dirty="0" smtClean="0"/>
              <a:t>. </a:t>
            </a:r>
            <a:endParaRPr lang="en-US" dirty="0" smtClean="0"/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Pulls are long throws, and they are thrown in efforts of giving the offensive team </a:t>
            </a:r>
            <a:r>
              <a:rPr lang="en-US" dirty="0" smtClean="0">
                <a:solidFill>
                  <a:srgbClr val="FFFF00"/>
                </a:solidFill>
              </a:rPr>
              <a:t>poor field position </a:t>
            </a:r>
            <a:r>
              <a:rPr lang="en-US" dirty="0" smtClean="0"/>
              <a:t>and a chance for the defense to get down the field soon enough to stop advances. </a:t>
            </a:r>
          </a:p>
          <a:p>
            <a:pPr>
              <a:buNone/>
            </a:pPr>
            <a:endParaRPr lang="en-US" sz="900" dirty="0" smtClean="0"/>
          </a:p>
          <a:p>
            <a:r>
              <a:rPr lang="en-US" dirty="0" smtClean="0"/>
              <a:t>Teams consist of </a:t>
            </a:r>
            <a:r>
              <a:rPr lang="en-US" dirty="0" smtClean="0">
                <a:solidFill>
                  <a:srgbClr val="FFFF00"/>
                </a:solidFill>
              </a:rPr>
              <a:t>7 players </a:t>
            </a:r>
            <a:r>
              <a:rPr lang="en-US" dirty="0" smtClean="0"/>
              <a:t>each.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smtClean="0"/>
              <a:t>Initiate (Start) of Play</a:t>
            </a:r>
            <a:endParaRPr lang="en-US" sz="6000" b="1" u="sng" dirty="0"/>
          </a:p>
        </p:txBody>
      </p:sp>
      <p:pic>
        <p:nvPicPr>
          <p:cNvPr id="32770" name="Picture 2" descr="http://i.pbase.com/u9/elsinger/large/7213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0674" y="2438400"/>
            <a:ext cx="3753326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4800" y="1524000"/>
            <a:ext cx="47244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disc may be advanced in </a:t>
            </a:r>
            <a:r>
              <a:rPr lang="en-US" dirty="0" smtClean="0">
                <a:solidFill>
                  <a:srgbClr val="FFFF00"/>
                </a:solidFill>
              </a:rPr>
              <a:t>any direction </a:t>
            </a:r>
            <a:r>
              <a:rPr lang="en-US" dirty="0" smtClean="0"/>
              <a:t>by completing a pass to a teammate. 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Players </a:t>
            </a:r>
            <a:r>
              <a:rPr lang="en-US" dirty="0" smtClean="0">
                <a:solidFill>
                  <a:srgbClr val="FFFF00"/>
                </a:solidFill>
              </a:rPr>
              <a:t>may not run </a:t>
            </a:r>
            <a:r>
              <a:rPr lang="en-US" dirty="0" smtClean="0"/>
              <a:t>with the disc. 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The person with the disc ("thrower") has </a:t>
            </a:r>
            <a:r>
              <a:rPr lang="en-US" dirty="0" smtClean="0">
                <a:solidFill>
                  <a:srgbClr val="FFFF00"/>
                </a:solidFill>
              </a:rPr>
              <a:t>ten seconds </a:t>
            </a:r>
            <a:r>
              <a:rPr lang="en-US" dirty="0" smtClean="0"/>
              <a:t>to throw the disc. </a:t>
            </a:r>
          </a:p>
          <a:p>
            <a:pPr>
              <a:buNone/>
            </a:pPr>
            <a:endParaRPr lang="en-US" sz="900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One defender </a:t>
            </a:r>
            <a:r>
              <a:rPr lang="en-US" dirty="0" smtClean="0"/>
              <a:t>guarding the thrower ("marker") counts out the stall count.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 smtClean="0"/>
              <a:t>Movement of the Disc</a:t>
            </a:r>
            <a:endParaRPr lang="en-US" sz="5400" b="1" u="sng" dirty="0"/>
          </a:p>
        </p:txBody>
      </p:sp>
      <p:pic>
        <p:nvPicPr>
          <p:cNvPr id="33796" name="Picture 4" descr="http://sp.life123.com/bm.pix/ultimate-frisbee.s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4191000" cy="2780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point is scored when a player </a:t>
            </a:r>
            <a:r>
              <a:rPr lang="en-US" dirty="0" smtClean="0">
                <a:solidFill>
                  <a:srgbClr val="FFFF00"/>
                </a:solidFill>
              </a:rPr>
              <a:t>catches a pass </a:t>
            </a:r>
            <a:r>
              <a:rPr lang="en-US" dirty="0" smtClean="0"/>
              <a:t>in the end zone his team is attacking.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Each time the offense completes a pass in the defense's end zone, the </a:t>
            </a:r>
            <a:r>
              <a:rPr lang="en-US" dirty="0" smtClean="0">
                <a:solidFill>
                  <a:srgbClr val="FFFF00"/>
                </a:solidFill>
              </a:rPr>
              <a:t>offense scores a point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Scoring</a:t>
            </a:r>
            <a:endParaRPr lang="en-US" sz="7200" b="1" u="sng" dirty="0"/>
          </a:p>
        </p:txBody>
      </p:sp>
      <p:pic>
        <p:nvPicPr>
          <p:cNvPr id="34818" name="Picture 2" descr="http://networkservicemarketing.com.br/turmadoesporte/site/wp-content/uploads/2010/11/Flying_Disc_-_Ultimate_Frisbee_-_World_Games_200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0"/>
            <a:ext cx="8229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4648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Usually caused by a </a:t>
            </a:r>
            <a:r>
              <a:rPr lang="en-US" dirty="0" smtClean="0">
                <a:solidFill>
                  <a:srgbClr val="FFFF00"/>
                </a:solidFill>
              </a:rPr>
              <a:t>turnover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When this happens the </a:t>
            </a:r>
            <a:r>
              <a:rPr lang="en-US" dirty="0" smtClean="0">
                <a:solidFill>
                  <a:srgbClr val="FFFF00"/>
                </a:solidFill>
              </a:rPr>
              <a:t>defense immediately becomes the offense and gains possession </a:t>
            </a:r>
            <a:r>
              <a:rPr lang="en-US" dirty="0" smtClean="0"/>
              <a:t>of the disc where it comes to a stop on the field of play, or where it first traveled out of bounds. 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Play </a:t>
            </a:r>
            <a:r>
              <a:rPr lang="en-US" dirty="0" smtClean="0">
                <a:solidFill>
                  <a:srgbClr val="FFFF00"/>
                </a:solidFill>
              </a:rPr>
              <a:t>does not </a:t>
            </a:r>
            <a:r>
              <a:rPr lang="en-US" dirty="0" smtClean="0"/>
              <a:t>stop because of a turnover.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smtClean="0"/>
              <a:t>Change of Possession</a:t>
            </a:r>
            <a:endParaRPr lang="en-US" sz="6000" b="1" u="sng" dirty="0"/>
          </a:p>
        </p:txBody>
      </p:sp>
      <p:pic>
        <p:nvPicPr>
          <p:cNvPr id="2052" name="Picture 4" descr="http://i.ehow.com/images/a05/3t/nd/ultimate-frisbee-tips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05000"/>
            <a:ext cx="381000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200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Throw-away</a:t>
            </a:r>
            <a:r>
              <a:rPr lang="en-US" dirty="0" smtClean="0"/>
              <a:t> — the thrower misses his target and the disc falls to the ground.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Drop</a:t>
            </a:r>
            <a:r>
              <a:rPr lang="en-US" dirty="0" smtClean="0"/>
              <a:t> — the receiver is not able to catch the disc.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Block</a:t>
            </a:r>
            <a:r>
              <a:rPr lang="en-US" dirty="0" smtClean="0"/>
              <a:t> — a defender deflects the disc in mid flight, causing it to hit the ground.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Interception</a:t>
            </a:r>
            <a:r>
              <a:rPr lang="en-US" dirty="0" smtClean="0"/>
              <a:t> — a defender catches a disc thrown by the offense.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Out of bounds </a:t>
            </a:r>
            <a:r>
              <a:rPr lang="en-US" dirty="0" smtClean="0"/>
              <a:t>— the disc lands out of bounds, hits an object out of bounds or is caught by a player who lands out of bounds or leaps from outside the playing field.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Stall</a:t>
            </a:r>
            <a:r>
              <a:rPr lang="en-US" dirty="0" smtClean="0"/>
              <a:t> — a player on offense does not release the disc before the defender has counted out ten seconds.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smtClean="0"/>
              <a:t>Reason for a Turnover</a:t>
            </a:r>
            <a:endParaRPr lang="en-US" sz="6000" b="1" u="sng" dirty="0"/>
          </a:p>
        </p:txBody>
      </p:sp>
      <p:pic>
        <p:nvPicPr>
          <p:cNvPr id="4" name="Picture 2" descr="http://discace.com/ultimate-frisbee/ultimate_frisbee-discs/ultimate-frisbee-rule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419600"/>
            <a:ext cx="4800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1196</TotalTime>
  <Words>612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 2</vt:lpstr>
      <vt:lpstr>Paper</vt:lpstr>
      <vt:lpstr>Ultimate Frisbee</vt:lpstr>
      <vt:lpstr>What is Ultimate  Frisbee?</vt:lpstr>
      <vt:lpstr>History</vt:lpstr>
      <vt:lpstr>The Field</vt:lpstr>
      <vt:lpstr>Initiate (Start) of Play</vt:lpstr>
      <vt:lpstr>Movement of the Disc</vt:lpstr>
      <vt:lpstr>Scoring</vt:lpstr>
      <vt:lpstr>Change of Possession</vt:lpstr>
      <vt:lpstr>Reason for a Turnover</vt:lpstr>
      <vt:lpstr>Non-Contact</vt:lpstr>
      <vt:lpstr>Fouls</vt:lpstr>
      <vt:lpstr>Self-Refereeing</vt:lpstr>
      <vt:lpstr>Spirit of the Game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Basketball</dc:title>
  <dc:creator>install</dc:creator>
  <cp:lastModifiedBy>Joseph Soley</cp:lastModifiedBy>
  <cp:revision>116</cp:revision>
  <dcterms:created xsi:type="dcterms:W3CDTF">2011-01-03T19:09:45Z</dcterms:created>
  <dcterms:modified xsi:type="dcterms:W3CDTF">2017-05-09T16:01:52Z</dcterms:modified>
</cp:coreProperties>
</file>